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16330613" cy="115125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/>
    <p:restoredTop sz="93548"/>
  </p:normalViewPr>
  <p:slideViewPr>
    <p:cSldViewPr snapToGrid="0" snapToObjects="1">
      <p:cViewPr varScale="1">
        <p:scale>
          <a:sx n="39" d="100"/>
          <a:sy n="39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796" y="1884115"/>
            <a:ext cx="13881021" cy="4008073"/>
          </a:xfrm>
        </p:spPr>
        <p:txBody>
          <a:bodyPr anchor="b"/>
          <a:lstStyle>
            <a:lvl1pPr algn="ctr">
              <a:defRPr sz="100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1327" y="6046754"/>
            <a:ext cx="12247960" cy="2779534"/>
          </a:xfrm>
        </p:spPr>
        <p:txBody>
          <a:bodyPr/>
          <a:lstStyle>
            <a:lvl1pPr marL="0" indent="0" algn="ctr">
              <a:buNone/>
              <a:defRPr sz="4029"/>
            </a:lvl1pPr>
            <a:lvl2pPr marL="767502" indent="0" algn="ctr">
              <a:buNone/>
              <a:defRPr sz="3357"/>
            </a:lvl2pPr>
            <a:lvl3pPr marL="1535003" indent="0" algn="ctr">
              <a:buNone/>
              <a:defRPr sz="3022"/>
            </a:lvl3pPr>
            <a:lvl4pPr marL="2302505" indent="0" algn="ctr">
              <a:buNone/>
              <a:defRPr sz="2686"/>
            </a:lvl4pPr>
            <a:lvl5pPr marL="3070007" indent="0" algn="ctr">
              <a:buNone/>
              <a:defRPr sz="2686"/>
            </a:lvl5pPr>
            <a:lvl6pPr marL="3837508" indent="0" algn="ctr">
              <a:buNone/>
              <a:defRPr sz="2686"/>
            </a:lvl6pPr>
            <a:lvl7pPr marL="4605010" indent="0" algn="ctr">
              <a:buNone/>
              <a:defRPr sz="2686"/>
            </a:lvl7pPr>
            <a:lvl8pPr marL="5372511" indent="0" algn="ctr">
              <a:buNone/>
              <a:defRPr sz="2686"/>
            </a:lvl8pPr>
            <a:lvl9pPr marL="6140013" indent="0" algn="ctr">
              <a:buNone/>
              <a:defRPr sz="268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16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56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86596" y="612937"/>
            <a:ext cx="3521288" cy="97563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2730" y="612937"/>
            <a:ext cx="10359733" cy="97563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7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9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225" y="2870146"/>
            <a:ext cx="14085154" cy="4788900"/>
          </a:xfrm>
        </p:spPr>
        <p:txBody>
          <a:bodyPr anchor="b"/>
          <a:lstStyle>
            <a:lvl1pPr>
              <a:defRPr sz="100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225" y="7704351"/>
            <a:ext cx="14085154" cy="2518369"/>
          </a:xfrm>
        </p:spPr>
        <p:txBody>
          <a:bodyPr/>
          <a:lstStyle>
            <a:lvl1pPr marL="0" indent="0">
              <a:buNone/>
              <a:defRPr sz="4029">
                <a:solidFill>
                  <a:schemeClr val="tx1"/>
                </a:solidFill>
              </a:defRPr>
            </a:lvl1pPr>
            <a:lvl2pPr marL="767502" indent="0">
              <a:buNone/>
              <a:defRPr sz="3357">
                <a:solidFill>
                  <a:schemeClr val="tx1">
                    <a:tint val="75000"/>
                  </a:schemeClr>
                </a:solidFill>
              </a:defRPr>
            </a:lvl2pPr>
            <a:lvl3pPr marL="1535003" indent="0">
              <a:buNone/>
              <a:defRPr sz="3022">
                <a:solidFill>
                  <a:schemeClr val="tx1">
                    <a:tint val="75000"/>
                  </a:schemeClr>
                </a:solidFill>
              </a:defRPr>
            </a:lvl3pPr>
            <a:lvl4pPr marL="2302505" indent="0">
              <a:buNone/>
              <a:defRPr sz="2686">
                <a:solidFill>
                  <a:schemeClr val="tx1">
                    <a:tint val="75000"/>
                  </a:schemeClr>
                </a:solidFill>
              </a:defRPr>
            </a:lvl4pPr>
            <a:lvl5pPr marL="3070007" indent="0">
              <a:buNone/>
              <a:defRPr sz="2686">
                <a:solidFill>
                  <a:schemeClr val="tx1">
                    <a:tint val="75000"/>
                  </a:schemeClr>
                </a:solidFill>
              </a:defRPr>
            </a:lvl5pPr>
            <a:lvl6pPr marL="3837508" indent="0">
              <a:buNone/>
              <a:defRPr sz="2686">
                <a:solidFill>
                  <a:schemeClr val="tx1">
                    <a:tint val="75000"/>
                  </a:schemeClr>
                </a:solidFill>
              </a:defRPr>
            </a:lvl6pPr>
            <a:lvl7pPr marL="4605010" indent="0">
              <a:buNone/>
              <a:defRPr sz="2686">
                <a:solidFill>
                  <a:schemeClr val="tx1">
                    <a:tint val="75000"/>
                  </a:schemeClr>
                </a:solidFill>
              </a:defRPr>
            </a:lvl7pPr>
            <a:lvl8pPr marL="5372511" indent="0">
              <a:buNone/>
              <a:defRPr sz="2686">
                <a:solidFill>
                  <a:schemeClr val="tx1">
                    <a:tint val="75000"/>
                  </a:schemeClr>
                </a:solidFill>
              </a:defRPr>
            </a:lvl8pPr>
            <a:lvl9pPr marL="6140013" indent="0">
              <a:buNone/>
              <a:defRPr sz="26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26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2729" y="3064684"/>
            <a:ext cx="6940511" cy="73046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7373" y="3064684"/>
            <a:ext cx="6940511" cy="73046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9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7" y="612939"/>
            <a:ext cx="14085154" cy="2225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4858" y="2822175"/>
            <a:ext cx="6908614" cy="1383104"/>
          </a:xfrm>
        </p:spPr>
        <p:txBody>
          <a:bodyPr anchor="b"/>
          <a:lstStyle>
            <a:lvl1pPr marL="0" indent="0">
              <a:buNone/>
              <a:defRPr sz="4029" b="1"/>
            </a:lvl1pPr>
            <a:lvl2pPr marL="767502" indent="0">
              <a:buNone/>
              <a:defRPr sz="3357" b="1"/>
            </a:lvl2pPr>
            <a:lvl3pPr marL="1535003" indent="0">
              <a:buNone/>
              <a:defRPr sz="3022" b="1"/>
            </a:lvl3pPr>
            <a:lvl4pPr marL="2302505" indent="0">
              <a:buNone/>
              <a:defRPr sz="2686" b="1"/>
            </a:lvl4pPr>
            <a:lvl5pPr marL="3070007" indent="0">
              <a:buNone/>
              <a:defRPr sz="2686" b="1"/>
            </a:lvl5pPr>
            <a:lvl6pPr marL="3837508" indent="0">
              <a:buNone/>
              <a:defRPr sz="2686" b="1"/>
            </a:lvl6pPr>
            <a:lvl7pPr marL="4605010" indent="0">
              <a:buNone/>
              <a:defRPr sz="2686" b="1"/>
            </a:lvl7pPr>
            <a:lvl8pPr marL="5372511" indent="0">
              <a:buNone/>
              <a:defRPr sz="2686" b="1"/>
            </a:lvl8pPr>
            <a:lvl9pPr marL="6140013" indent="0">
              <a:buNone/>
              <a:defRPr sz="26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4858" y="4205278"/>
            <a:ext cx="6908614" cy="61853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7374" y="2822175"/>
            <a:ext cx="6942638" cy="1383104"/>
          </a:xfrm>
        </p:spPr>
        <p:txBody>
          <a:bodyPr anchor="b"/>
          <a:lstStyle>
            <a:lvl1pPr marL="0" indent="0">
              <a:buNone/>
              <a:defRPr sz="4029" b="1"/>
            </a:lvl1pPr>
            <a:lvl2pPr marL="767502" indent="0">
              <a:buNone/>
              <a:defRPr sz="3357" b="1"/>
            </a:lvl2pPr>
            <a:lvl3pPr marL="1535003" indent="0">
              <a:buNone/>
              <a:defRPr sz="3022" b="1"/>
            </a:lvl3pPr>
            <a:lvl4pPr marL="2302505" indent="0">
              <a:buNone/>
              <a:defRPr sz="2686" b="1"/>
            </a:lvl4pPr>
            <a:lvl5pPr marL="3070007" indent="0">
              <a:buNone/>
              <a:defRPr sz="2686" b="1"/>
            </a:lvl5pPr>
            <a:lvl6pPr marL="3837508" indent="0">
              <a:buNone/>
              <a:defRPr sz="2686" b="1"/>
            </a:lvl6pPr>
            <a:lvl7pPr marL="4605010" indent="0">
              <a:buNone/>
              <a:defRPr sz="2686" b="1"/>
            </a:lvl7pPr>
            <a:lvl8pPr marL="5372511" indent="0">
              <a:buNone/>
              <a:defRPr sz="2686" b="1"/>
            </a:lvl8pPr>
            <a:lvl9pPr marL="6140013" indent="0">
              <a:buNone/>
              <a:defRPr sz="26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7374" y="4205278"/>
            <a:ext cx="6942638" cy="61853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70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80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9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7" y="767503"/>
            <a:ext cx="5267048" cy="2686262"/>
          </a:xfrm>
        </p:spPr>
        <p:txBody>
          <a:bodyPr anchor="b"/>
          <a:lstStyle>
            <a:lvl1pPr>
              <a:defRPr sz="5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37" y="1657597"/>
            <a:ext cx="8267373" cy="8181372"/>
          </a:xfrm>
        </p:spPr>
        <p:txBody>
          <a:bodyPr/>
          <a:lstStyle>
            <a:lvl1pPr>
              <a:defRPr sz="5372"/>
            </a:lvl1pPr>
            <a:lvl2pPr>
              <a:defRPr sz="4700"/>
            </a:lvl2pPr>
            <a:lvl3pPr>
              <a:defRPr sz="4029"/>
            </a:lvl3pPr>
            <a:lvl4pPr>
              <a:defRPr sz="3357"/>
            </a:lvl4pPr>
            <a:lvl5pPr>
              <a:defRPr sz="3357"/>
            </a:lvl5pPr>
            <a:lvl6pPr>
              <a:defRPr sz="3357"/>
            </a:lvl6pPr>
            <a:lvl7pPr>
              <a:defRPr sz="3357"/>
            </a:lvl7pPr>
            <a:lvl8pPr>
              <a:defRPr sz="3357"/>
            </a:lvl8pPr>
            <a:lvl9pPr>
              <a:defRPr sz="33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857" y="3453765"/>
            <a:ext cx="5267048" cy="6398527"/>
          </a:xfrm>
        </p:spPr>
        <p:txBody>
          <a:bodyPr/>
          <a:lstStyle>
            <a:lvl1pPr marL="0" indent="0">
              <a:buNone/>
              <a:defRPr sz="2686"/>
            </a:lvl1pPr>
            <a:lvl2pPr marL="767502" indent="0">
              <a:buNone/>
              <a:defRPr sz="2350"/>
            </a:lvl2pPr>
            <a:lvl3pPr marL="1535003" indent="0">
              <a:buNone/>
              <a:defRPr sz="2014"/>
            </a:lvl3pPr>
            <a:lvl4pPr marL="2302505" indent="0">
              <a:buNone/>
              <a:defRPr sz="1679"/>
            </a:lvl4pPr>
            <a:lvl5pPr marL="3070007" indent="0">
              <a:buNone/>
              <a:defRPr sz="1679"/>
            </a:lvl5pPr>
            <a:lvl6pPr marL="3837508" indent="0">
              <a:buNone/>
              <a:defRPr sz="1679"/>
            </a:lvl6pPr>
            <a:lvl7pPr marL="4605010" indent="0">
              <a:buNone/>
              <a:defRPr sz="1679"/>
            </a:lvl7pPr>
            <a:lvl8pPr marL="5372511" indent="0">
              <a:buNone/>
              <a:defRPr sz="1679"/>
            </a:lvl8pPr>
            <a:lvl9pPr marL="6140013" indent="0">
              <a:buNone/>
              <a:defRPr sz="16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6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7" y="767503"/>
            <a:ext cx="5267048" cy="2686262"/>
          </a:xfrm>
        </p:spPr>
        <p:txBody>
          <a:bodyPr anchor="b"/>
          <a:lstStyle>
            <a:lvl1pPr>
              <a:defRPr sz="5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2637" y="1657597"/>
            <a:ext cx="8267373" cy="8181372"/>
          </a:xfrm>
        </p:spPr>
        <p:txBody>
          <a:bodyPr anchor="t"/>
          <a:lstStyle>
            <a:lvl1pPr marL="0" indent="0">
              <a:buNone/>
              <a:defRPr sz="5372"/>
            </a:lvl1pPr>
            <a:lvl2pPr marL="767502" indent="0">
              <a:buNone/>
              <a:defRPr sz="4700"/>
            </a:lvl2pPr>
            <a:lvl3pPr marL="1535003" indent="0">
              <a:buNone/>
              <a:defRPr sz="4029"/>
            </a:lvl3pPr>
            <a:lvl4pPr marL="2302505" indent="0">
              <a:buNone/>
              <a:defRPr sz="3357"/>
            </a:lvl4pPr>
            <a:lvl5pPr marL="3070007" indent="0">
              <a:buNone/>
              <a:defRPr sz="3357"/>
            </a:lvl5pPr>
            <a:lvl6pPr marL="3837508" indent="0">
              <a:buNone/>
              <a:defRPr sz="3357"/>
            </a:lvl6pPr>
            <a:lvl7pPr marL="4605010" indent="0">
              <a:buNone/>
              <a:defRPr sz="3357"/>
            </a:lvl7pPr>
            <a:lvl8pPr marL="5372511" indent="0">
              <a:buNone/>
              <a:defRPr sz="3357"/>
            </a:lvl8pPr>
            <a:lvl9pPr marL="6140013" indent="0">
              <a:buNone/>
              <a:defRPr sz="335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857" y="3453765"/>
            <a:ext cx="5267048" cy="6398527"/>
          </a:xfrm>
        </p:spPr>
        <p:txBody>
          <a:bodyPr/>
          <a:lstStyle>
            <a:lvl1pPr marL="0" indent="0">
              <a:buNone/>
              <a:defRPr sz="2686"/>
            </a:lvl1pPr>
            <a:lvl2pPr marL="767502" indent="0">
              <a:buNone/>
              <a:defRPr sz="2350"/>
            </a:lvl2pPr>
            <a:lvl3pPr marL="1535003" indent="0">
              <a:buNone/>
              <a:defRPr sz="2014"/>
            </a:lvl3pPr>
            <a:lvl4pPr marL="2302505" indent="0">
              <a:buNone/>
              <a:defRPr sz="1679"/>
            </a:lvl4pPr>
            <a:lvl5pPr marL="3070007" indent="0">
              <a:buNone/>
              <a:defRPr sz="1679"/>
            </a:lvl5pPr>
            <a:lvl6pPr marL="3837508" indent="0">
              <a:buNone/>
              <a:defRPr sz="1679"/>
            </a:lvl6pPr>
            <a:lvl7pPr marL="4605010" indent="0">
              <a:buNone/>
              <a:defRPr sz="1679"/>
            </a:lvl7pPr>
            <a:lvl8pPr marL="5372511" indent="0">
              <a:buNone/>
              <a:defRPr sz="1679"/>
            </a:lvl8pPr>
            <a:lvl9pPr marL="6140013" indent="0">
              <a:buNone/>
              <a:defRPr sz="16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9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2730" y="612939"/>
            <a:ext cx="14085154" cy="2225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730" y="3064684"/>
            <a:ext cx="14085154" cy="7304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2730" y="10670431"/>
            <a:ext cx="3674388" cy="612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F6C0B-41A3-F34E-A53C-856997CC9140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09516" y="10670431"/>
            <a:ext cx="5511582" cy="612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33495" y="10670431"/>
            <a:ext cx="3674388" cy="612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C5A50-0526-C94C-8360-1CD779CAD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59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535003" rtl="0" eaLnBrk="1" latinLnBrk="0" hangingPunct="1">
        <a:lnSpc>
          <a:spcPct val="90000"/>
        </a:lnSpc>
        <a:spcBef>
          <a:spcPct val="0"/>
        </a:spcBef>
        <a:buNone/>
        <a:defRPr sz="73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751" indent="-383751" algn="l" defTabSz="1535003" rtl="0" eaLnBrk="1" latinLnBrk="0" hangingPunct="1">
        <a:lnSpc>
          <a:spcPct val="90000"/>
        </a:lnSpc>
        <a:spcBef>
          <a:spcPts val="1679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51252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2pPr>
      <a:lvl3pPr marL="1918754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357" kern="1200">
          <a:solidFill>
            <a:schemeClr val="tx1"/>
          </a:solidFill>
          <a:latin typeface="+mn-lt"/>
          <a:ea typeface="+mn-ea"/>
          <a:cs typeface="+mn-cs"/>
        </a:defRPr>
      </a:lvl3pPr>
      <a:lvl4pPr marL="2686256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4pPr>
      <a:lvl5pPr marL="3453757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5pPr>
      <a:lvl6pPr marL="4221259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6pPr>
      <a:lvl7pPr marL="4988761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7pPr>
      <a:lvl8pPr marL="5756262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8pPr>
      <a:lvl9pPr marL="6523764" indent="-383751" algn="l" defTabSz="1535003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1pPr>
      <a:lvl2pPr marL="767502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2pPr>
      <a:lvl3pPr marL="1535003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3pPr>
      <a:lvl4pPr marL="2302505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4pPr>
      <a:lvl5pPr marL="3070007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5pPr>
      <a:lvl6pPr marL="3837508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6pPr>
      <a:lvl7pPr marL="4605010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7pPr>
      <a:lvl8pPr marL="5372511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8pPr>
      <a:lvl9pPr marL="6140013" algn="l" defTabSz="1535003" rtl="0" eaLnBrk="1" latinLnBrk="0" hangingPunct="1">
        <a:defRPr sz="30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D6F1F78-A147-1649-8040-94A009C1F827}"/>
              </a:ext>
            </a:extLst>
          </p:cNvPr>
          <p:cNvGrpSpPr/>
          <p:nvPr/>
        </p:nvGrpSpPr>
        <p:grpSpPr>
          <a:xfrm>
            <a:off x="-276588" y="-243329"/>
            <a:ext cx="16883788" cy="11757088"/>
            <a:chOff x="-2120112" y="-572633"/>
            <a:chExt cx="16883788" cy="1175708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2ECA039-58C3-AF4D-A353-A7ECF64F0E52}"/>
                </a:ext>
              </a:extLst>
            </p:cNvPr>
            <p:cNvSpPr/>
            <p:nvPr/>
          </p:nvSpPr>
          <p:spPr>
            <a:xfrm>
              <a:off x="-1887977" y="-329304"/>
              <a:ext cx="16375066" cy="1151375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26B25F6-86BC-ED49-9D0E-576D522BB8AF}"/>
                </a:ext>
              </a:extLst>
            </p:cNvPr>
            <p:cNvSpPr txBox="1"/>
            <p:nvPr/>
          </p:nvSpPr>
          <p:spPr>
            <a:xfrm>
              <a:off x="-1812020" y="10644085"/>
              <a:ext cx="14437711" cy="368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www.citizensadvice.org.uk, https://www.rcsed.ac.uk, https://www.legislation.gov.uk/ukpga/2010/15/contents, http://</a:t>
              </a:r>
              <a:r>
                <a:rPr lang="en-GB" dirty="0" err="1"/>
                <a:t>rouleauxclub.com</a:t>
              </a:r>
              <a:r>
                <a:rPr lang="en-GB" dirty="0"/>
                <a:t>/</a:t>
              </a:r>
              <a:r>
                <a:rPr lang="en-GB" dirty="0" err="1"/>
                <a:t>BUHsupport</a:t>
              </a:r>
              <a:endParaRPr lang="en-GB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A2A1B33-7F80-BE40-9B9D-C2E98A8F9D22}"/>
                </a:ext>
              </a:extLst>
            </p:cNvPr>
            <p:cNvSpPr txBox="1"/>
            <p:nvPr/>
          </p:nvSpPr>
          <p:spPr>
            <a:xfrm>
              <a:off x="416822" y="1556001"/>
              <a:ext cx="6029593" cy="722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rgbClr val="002060"/>
                  </a:solidFill>
                </a:rPr>
                <a:t>WHICH BEHAVIOURS ARE CONSIDERED SEXUAL HARASSMENT?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BE1E916-05A8-8041-9CAD-E8DF358590C9}"/>
                </a:ext>
              </a:extLst>
            </p:cNvPr>
            <p:cNvSpPr txBox="1"/>
            <p:nvPr/>
          </p:nvSpPr>
          <p:spPr>
            <a:xfrm>
              <a:off x="7186928" y="1584162"/>
              <a:ext cx="54387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rgbClr val="002060"/>
                  </a:solidFill>
                </a:rPr>
                <a:t>WHEN DOES IT CONSTITUTE SEXUAL HARASSMENT? 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7124A1D-74B3-E148-8E9B-42C2748E6B06}"/>
                </a:ext>
              </a:extLst>
            </p:cNvPr>
            <p:cNvSpPr/>
            <p:nvPr/>
          </p:nvSpPr>
          <p:spPr>
            <a:xfrm>
              <a:off x="7745233" y="5481680"/>
              <a:ext cx="4462104" cy="4950561"/>
            </a:xfrm>
            <a:prstGeom prst="rect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/>
                <a:t>Friends, Family, trusted colleagues</a:t>
              </a:r>
            </a:p>
            <a:p>
              <a:pPr algn="ctr"/>
              <a:r>
                <a:rPr lang="en-GB" sz="2000" dirty="0"/>
                <a:t>Equality Advisory Support Service</a:t>
              </a:r>
            </a:p>
            <a:p>
              <a:pPr algn="ctr"/>
              <a:r>
                <a:rPr lang="en-GB" sz="2000" dirty="0"/>
                <a:t>Equality and Human Rights Commission</a:t>
              </a:r>
            </a:p>
            <a:p>
              <a:pPr algn="ctr"/>
              <a:r>
                <a:rPr lang="en-GB" sz="2000" dirty="0"/>
                <a:t>Rights of Women</a:t>
              </a:r>
            </a:p>
            <a:p>
              <a:pPr algn="ctr"/>
              <a:r>
                <a:rPr lang="en-GB" sz="2000" dirty="0"/>
                <a:t>BMA</a:t>
              </a:r>
            </a:p>
            <a:p>
              <a:pPr algn="ctr"/>
              <a:r>
                <a:rPr lang="en-GB" sz="2000" dirty="0"/>
                <a:t>ACAS</a:t>
              </a:r>
            </a:p>
            <a:p>
              <a:pPr algn="ctr"/>
              <a:r>
                <a:rPr lang="en-GB" sz="2000" dirty="0"/>
                <a:t>Samaritans</a:t>
              </a:r>
            </a:p>
            <a:p>
              <a:pPr algn="ctr"/>
              <a:r>
                <a:rPr lang="en-GB" sz="2000" dirty="0"/>
                <a:t>LGBT Foundation</a:t>
              </a:r>
            </a:p>
            <a:p>
              <a:pPr algn="ctr"/>
              <a:r>
                <a:rPr lang="en-GB" sz="2000" dirty="0"/>
                <a:t>Rape crisis helpline</a:t>
              </a:r>
            </a:p>
            <a:p>
              <a:pPr algn="ctr"/>
              <a:r>
                <a:rPr lang="en-GB" sz="2000" dirty="0"/>
                <a:t>Freedom to Speak Guardian </a:t>
              </a:r>
            </a:p>
            <a:p>
              <a:pPr algn="ctr"/>
              <a:r>
                <a:rPr lang="en-GB" sz="2000" dirty="0"/>
                <a:t>Speak Up helpline</a:t>
              </a:r>
            </a:p>
            <a:p>
              <a:pPr algn="ctr"/>
              <a:r>
                <a:rPr lang="en-GB" sz="2000" dirty="0"/>
                <a:t>Protect – National Charity</a:t>
              </a:r>
            </a:p>
            <a:p>
              <a:pPr algn="ctr"/>
              <a:r>
                <a:rPr lang="en-GB" sz="2000" dirty="0"/>
                <a:t>RCS</a:t>
              </a:r>
            </a:p>
            <a:p>
              <a:pPr algn="ctr"/>
              <a:r>
                <a:rPr lang="en-GB" sz="2000" dirty="0"/>
                <a:t>NHS Employers</a:t>
              </a:r>
            </a:p>
            <a:p>
              <a:pPr algn="ctr"/>
              <a:r>
                <a:rPr lang="en-GB" sz="2000" dirty="0"/>
                <a:t>GMC</a:t>
              </a:r>
              <a:endParaRPr lang="en-GB" sz="14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51568B6-B539-5048-9D3A-28BE5449DB87}"/>
                </a:ext>
              </a:extLst>
            </p:cNvPr>
            <p:cNvSpPr txBox="1"/>
            <p:nvPr/>
          </p:nvSpPr>
          <p:spPr>
            <a:xfrm>
              <a:off x="7654507" y="5035845"/>
              <a:ext cx="35354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2060"/>
                  </a:solidFill>
                </a:rPr>
                <a:t>WHERE TO SEEK SUPPORT ?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2E4B429-F4D4-FA4D-8372-A3D29DF7E6A1}"/>
                </a:ext>
              </a:extLst>
            </p:cNvPr>
            <p:cNvSpPr/>
            <p:nvPr/>
          </p:nvSpPr>
          <p:spPr>
            <a:xfrm>
              <a:off x="-729472" y="6550147"/>
              <a:ext cx="6469673" cy="3870969"/>
            </a:xfrm>
            <a:prstGeom prst="rect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RECORD </a:t>
              </a:r>
              <a:r>
                <a:rPr lang="en-GB" dirty="0"/>
                <a:t>what happened. Be specific and note witnesses. Secret  recording may not always be legal</a:t>
              </a:r>
            </a:p>
            <a:p>
              <a:pPr algn="ctr"/>
              <a:endParaRPr lang="en-GB" dirty="0"/>
            </a:p>
            <a:p>
              <a:pPr algn="ctr"/>
              <a:r>
                <a:rPr lang="en-GB" b="1" dirty="0"/>
                <a:t>SPEAK UP </a:t>
              </a:r>
              <a:r>
                <a:rPr lang="en-GB" dirty="0"/>
                <a:t>If you feel comfortable, confront the perpetrator and ask them to STOP</a:t>
              </a:r>
            </a:p>
            <a:p>
              <a:pPr algn="ctr"/>
              <a:br>
                <a:rPr lang="en-GB" dirty="0"/>
              </a:br>
              <a:r>
                <a:rPr lang="en-GB" b="1" dirty="0"/>
                <a:t>REPORT IT </a:t>
              </a:r>
              <a:r>
                <a:rPr lang="en-GB" dirty="0"/>
                <a:t>to their line manager, your AES, TPD, head of department, HR, medical director, Postgraduate dean, SAC Rep, GMC,  or CQC</a:t>
              </a:r>
            </a:p>
            <a:p>
              <a:pPr algn="ctr"/>
              <a:endParaRPr lang="en-GB" dirty="0"/>
            </a:p>
            <a:p>
              <a:pPr algn="ctr"/>
              <a:r>
                <a:rPr lang="en-GB" b="1" dirty="0"/>
                <a:t>ESCALATE</a:t>
              </a:r>
              <a:r>
                <a:rPr lang="en-GB" dirty="0"/>
                <a:t> If internal processes have not addressed the problem consider contacting the police if or bringing the issue to the public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4600CBA-1637-A642-9FB4-282F56732B74}"/>
                </a:ext>
              </a:extLst>
            </p:cNvPr>
            <p:cNvSpPr txBox="1"/>
            <p:nvPr/>
          </p:nvSpPr>
          <p:spPr>
            <a:xfrm>
              <a:off x="1140753" y="6130687"/>
              <a:ext cx="29567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2060"/>
                  </a:solidFill>
                </a:rPr>
                <a:t>WHAT CAN YOU DO ?</a:t>
              </a:r>
            </a:p>
          </p:txBody>
        </p:sp>
        <p:sp>
          <p:nvSpPr>
            <p:cNvPr id="23" name="Oval Callout 22">
              <a:extLst>
                <a:ext uri="{FF2B5EF4-FFF2-40B4-BE49-F238E27FC236}">
                  <a16:creationId xmlns:a16="http://schemas.microsoft.com/office/drawing/2014/main" id="{83403C3B-85F5-0846-92F0-4AD0A43ED924}"/>
                </a:ext>
              </a:extLst>
            </p:cNvPr>
            <p:cNvSpPr/>
            <p:nvPr/>
          </p:nvSpPr>
          <p:spPr>
            <a:xfrm>
              <a:off x="11229928" y="6627297"/>
              <a:ext cx="2772665" cy="2163293"/>
            </a:xfrm>
            <a:prstGeom prst="wedgeEllipseCallout">
              <a:avLst>
                <a:gd name="adj1" fmla="val 38055"/>
                <a:gd name="adj2" fmla="val -62995"/>
              </a:avLst>
            </a:prstGeom>
            <a:solidFill>
              <a:srgbClr val="C000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Behaviour can  be unwanted even if you did not ask it to STOP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5B65226-97F7-DF4B-8CC7-99E8FF8E018B}"/>
                </a:ext>
              </a:extLst>
            </p:cNvPr>
            <p:cNvGrpSpPr/>
            <p:nvPr/>
          </p:nvGrpSpPr>
          <p:grpSpPr>
            <a:xfrm>
              <a:off x="618998" y="2322169"/>
              <a:ext cx="6029593" cy="3841256"/>
              <a:chOff x="10429061" y="974834"/>
              <a:chExt cx="5706942" cy="4766937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FEC3FB7-F278-2847-BFFF-5A163287FC6F}"/>
                  </a:ext>
                </a:extLst>
              </p:cNvPr>
              <p:cNvSpPr/>
              <p:nvPr/>
            </p:nvSpPr>
            <p:spPr>
              <a:xfrm>
                <a:off x="10429061" y="974834"/>
                <a:ext cx="5706942" cy="4766937"/>
              </a:xfrm>
              <a:prstGeom prst="ellips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698BD32-5BC3-1D48-8814-8EE631F8D3A8}"/>
                  </a:ext>
                </a:extLst>
              </p:cNvPr>
              <p:cNvSpPr txBox="1"/>
              <p:nvPr/>
            </p:nvSpPr>
            <p:spPr>
              <a:xfrm>
                <a:off x="11534706" y="1264475"/>
                <a:ext cx="4224108" cy="572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SEXUAL HARASSMENT 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826F9595-938A-924E-A90D-D196023711D0}"/>
                  </a:ext>
                </a:extLst>
              </p:cNvPr>
              <p:cNvSpPr/>
              <p:nvPr/>
            </p:nvSpPr>
            <p:spPr>
              <a:xfrm>
                <a:off x="12697701" y="1834198"/>
                <a:ext cx="3415842" cy="3066607"/>
              </a:xfrm>
              <a:prstGeom prst="ellipse">
                <a:avLst/>
              </a:prstGeom>
              <a:solidFill>
                <a:srgbClr val="C00000"/>
              </a:solidFill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41015FC-E37E-174D-B943-3B90999D86ED}"/>
                  </a:ext>
                </a:extLst>
              </p:cNvPr>
              <p:cNvSpPr txBox="1"/>
              <p:nvPr/>
            </p:nvSpPr>
            <p:spPr>
              <a:xfrm>
                <a:off x="13323283" y="2208940"/>
                <a:ext cx="2605673" cy="496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SEXUAL ASSAULT 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F48B4DF-EDF5-7C4F-9F1D-597BB3CEF72C}"/>
                  </a:ext>
                </a:extLst>
              </p:cNvPr>
              <p:cNvSpPr txBox="1"/>
              <p:nvPr/>
            </p:nvSpPr>
            <p:spPr>
              <a:xfrm>
                <a:off x="11012505" y="1883428"/>
                <a:ext cx="2078670" cy="114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Sexual Comments/ Jokes</a:t>
                </a:r>
              </a:p>
              <a:p>
                <a:endParaRPr lang="en-GB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BFA477-5FCA-5C4F-9666-F409E4A8AFA0}"/>
                  </a:ext>
                </a:extLst>
              </p:cNvPr>
              <p:cNvSpPr txBox="1"/>
              <p:nvPr/>
            </p:nvSpPr>
            <p:spPr>
              <a:xfrm>
                <a:off x="11198093" y="4112916"/>
                <a:ext cx="1864401" cy="114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Unwelcome Sexual Advances</a:t>
                </a:r>
              </a:p>
              <a:p>
                <a:endParaRPr lang="en-GB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E9F148C-AF1B-5344-BD92-E13DC503B969}"/>
                  </a:ext>
                </a:extLst>
              </p:cNvPr>
              <p:cNvSpPr txBox="1"/>
              <p:nvPr/>
            </p:nvSpPr>
            <p:spPr>
              <a:xfrm>
                <a:off x="10499173" y="2835183"/>
                <a:ext cx="2298484" cy="114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Displaying/sending sexual content</a:t>
                </a:r>
              </a:p>
              <a:p>
                <a:pPr algn="ctr"/>
                <a:endParaRPr lang="en-GB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40F22F9-5E12-AC42-9FC3-04080747DF5B}"/>
                  </a:ext>
                </a:extLst>
              </p:cNvPr>
              <p:cNvSpPr txBox="1"/>
              <p:nvPr/>
            </p:nvSpPr>
            <p:spPr>
              <a:xfrm>
                <a:off x="12991219" y="2633791"/>
                <a:ext cx="2861089" cy="878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>
                    <a:solidFill>
                      <a:schemeClr val="bg1"/>
                    </a:solidFill>
                  </a:rPr>
                  <a:t>Coercion or force into unwanted sex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FE373E4-E470-8F48-B6F2-669F03802BEA}"/>
                  </a:ext>
                </a:extLst>
              </p:cNvPr>
              <p:cNvSpPr txBox="1"/>
              <p:nvPr/>
            </p:nvSpPr>
            <p:spPr>
              <a:xfrm>
                <a:off x="13074727" y="3567073"/>
                <a:ext cx="2572208" cy="1260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>
                    <a:solidFill>
                      <a:schemeClr val="bg1"/>
                    </a:solidFill>
                  </a:rPr>
                  <a:t>Touching another person sexually without their consent </a:t>
                </a:r>
              </a:p>
            </p:txBody>
          </p:sp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DB008DB-CBD6-0F42-A390-D39DE9984F97}"/>
                </a:ext>
              </a:extLst>
            </p:cNvPr>
            <p:cNvSpPr/>
            <p:nvPr/>
          </p:nvSpPr>
          <p:spPr>
            <a:xfrm flipH="1">
              <a:off x="7585020" y="2397933"/>
              <a:ext cx="4471139" cy="2669256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If it violates your dignity, makes you feel humiliated, degraded or intimidated</a:t>
              </a:r>
            </a:p>
            <a:p>
              <a:pPr algn="ctr"/>
              <a:endParaRPr lang="en-GB" sz="2000" b="1" dirty="0"/>
            </a:p>
            <a:p>
              <a:pPr algn="ctr"/>
              <a:r>
                <a:rPr lang="en-GB" sz="2000" b="1" dirty="0"/>
                <a:t>If it creates a hostile of offensive environment</a:t>
              </a:r>
            </a:p>
          </p:txBody>
        </p:sp>
        <p:sp>
          <p:nvSpPr>
            <p:cNvPr id="22" name="Oval Callout 21">
              <a:extLst>
                <a:ext uri="{FF2B5EF4-FFF2-40B4-BE49-F238E27FC236}">
                  <a16:creationId xmlns:a16="http://schemas.microsoft.com/office/drawing/2014/main" id="{95D0F230-82FE-754E-B768-C4BACB3FA8B1}"/>
                </a:ext>
              </a:extLst>
            </p:cNvPr>
            <p:cNvSpPr/>
            <p:nvPr/>
          </p:nvSpPr>
          <p:spPr>
            <a:xfrm>
              <a:off x="-1874732" y="1792427"/>
              <a:ext cx="2642377" cy="2225431"/>
            </a:xfrm>
            <a:prstGeom prst="wedgeEllipseCallout">
              <a:avLst/>
            </a:prstGeom>
            <a:solidFill>
              <a:srgbClr val="C000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Behaviour can be unwanted even if you previously did not object to it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0B41F7-D068-AC44-AE14-A95DC81F94E2}"/>
                </a:ext>
              </a:extLst>
            </p:cNvPr>
            <p:cNvSpPr/>
            <p:nvPr/>
          </p:nvSpPr>
          <p:spPr>
            <a:xfrm>
              <a:off x="-1887977" y="-572633"/>
              <a:ext cx="16375066" cy="20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Callout 36">
              <a:extLst>
                <a:ext uri="{FF2B5EF4-FFF2-40B4-BE49-F238E27FC236}">
                  <a16:creationId xmlns:a16="http://schemas.microsoft.com/office/drawing/2014/main" id="{3C669BA0-33D6-DB4F-8176-56FB0CF1BA35}"/>
                </a:ext>
              </a:extLst>
            </p:cNvPr>
            <p:cNvSpPr/>
            <p:nvPr/>
          </p:nvSpPr>
          <p:spPr>
            <a:xfrm>
              <a:off x="-2120112" y="4371780"/>
              <a:ext cx="3493001" cy="2294476"/>
            </a:xfrm>
            <a:prstGeom prst="wedgeEllipseCallout">
              <a:avLst>
                <a:gd name="adj1" fmla="val -42705"/>
                <a:gd name="adj2" fmla="val 72418"/>
              </a:avLst>
            </a:prstGeom>
            <a:solidFill>
              <a:srgbClr val="C000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It is against the law for you  to be victimized because you have made a complaint about sexual harassment</a:t>
              </a:r>
              <a:endParaRPr lang="en-GB" sz="2000" b="1" dirty="0"/>
            </a:p>
          </p:txBody>
        </p:sp>
        <p:sp>
          <p:nvSpPr>
            <p:cNvPr id="24" name="Oval Callout 23">
              <a:extLst>
                <a:ext uri="{FF2B5EF4-FFF2-40B4-BE49-F238E27FC236}">
                  <a16:creationId xmlns:a16="http://schemas.microsoft.com/office/drawing/2014/main" id="{A4DF633B-73AC-374B-9D16-E2F26530C76F}"/>
                </a:ext>
              </a:extLst>
            </p:cNvPr>
            <p:cNvSpPr/>
            <p:nvPr/>
          </p:nvSpPr>
          <p:spPr>
            <a:xfrm>
              <a:off x="11604286" y="2731680"/>
              <a:ext cx="3159390" cy="2521269"/>
            </a:xfrm>
            <a:prstGeom prst="wedgeEllipseCallout">
              <a:avLst>
                <a:gd name="adj1" fmla="val 29246"/>
                <a:gd name="adj2" fmla="val 63427"/>
              </a:avLst>
            </a:prstGeom>
            <a:solidFill>
              <a:srgbClr val="C000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Unfavourable treatment of the victim after reacting to sexual harassment counts as harassment and is </a:t>
              </a:r>
              <a:r>
                <a:rPr lang="en-US" sz="2000" b="1" dirty="0"/>
                <a:t>against the law</a:t>
              </a:r>
              <a:endParaRPr lang="en-GB" sz="2000" b="1" dirty="0"/>
            </a:p>
          </p:txBody>
        </p:sp>
        <p:pic>
          <p:nvPicPr>
            <p:cNvPr id="29" name="Picture 28" descr="Logo, company name&#10;&#10;Description automatically generated">
              <a:extLst>
                <a:ext uri="{FF2B5EF4-FFF2-40B4-BE49-F238E27FC236}">
                  <a16:creationId xmlns:a16="http://schemas.microsoft.com/office/drawing/2014/main" id="{0F13C619-358F-374E-8D05-871486947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77646" y="43560"/>
              <a:ext cx="2859932" cy="1143972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B08621B-B1BA-2F48-9690-CC77A2CBAEFC}"/>
                </a:ext>
              </a:extLst>
            </p:cNvPr>
            <p:cNvSpPr txBox="1"/>
            <p:nvPr/>
          </p:nvSpPr>
          <p:spPr>
            <a:xfrm>
              <a:off x="-199153" y="-106622"/>
              <a:ext cx="122553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b="1" dirty="0">
                  <a:solidFill>
                    <a:srgbClr val="C00000"/>
                  </a:solidFill>
                </a:rPr>
                <a:t>A Guide for Vascular Surgery Trainees Experiencing</a:t>
              </a:r>
            </a:p>
            <a:p>
              <a:pPr algn="ctr"/>
              <a:r>
                <a:rPr lang="en-GB" sz="4000" b="1" dirty="0">
                  <a:solidFill>
                    <a:srgbClr val="C00000"/>
                  </a:solidFill>
                </a:rPr>
                <a:t> Sexual Harassment 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E845FB9-42BF-9E4A-ADD1-579752E6CC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812021" y="-203867"/>
              <a:ext cx="1808261" cy="1664632"/>
            </a:xfrm>
            <a:prstGeom prst="rect">
              <a:avLst/>
            </a:prstGeom>
          </p:spPr>
        </p:pic>
        <p:sp>
          <p:nvSpPr>
            <p:cNvPr id="25" name="Oval Callout 24">
              <a:extLst>
                <a:ext uri="{FF2B5EF4-FFF2-40B4-BE49-F238E27FC236}">
                  <a16:creationId xmlns:a16="http://schemas.microsoft.com/office/drawing/2014/main" id="{6A312C12-1DF2-8D40-8631-B8310679D5D1}"/>
                </a:ext>
              </a:extLst>
            </p:cNvPr>
            <p:cNvSpPr/>
            <p:nvPr/>
          </p:nvSpPr>
          <p:spPr>
            <a:xfrm>
              <a:off x="5665207" y="6307512"/>
              <a:ext cx="3069420" cy="2700419"/>
            </a:xfrm>
            <a:prstGeom prst="wedgeEllipseCallout">
              <a:avLst>
                <a:gd name="adj1" fmla="val -30737"/>
                <a:gd name="adj2" fmla="val -62785"/>
              </a:avLst>
            </a:prstGeom>
            <a:solidFill>
              <a:srgbClr val="C000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/>
                <a:t>Sexual assault and Rape are a CRIME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FC9A22C-7D61-EB34-CAFB-24512B7A4F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75675" y="9363222"/>
            <a:ext cx="2071893" cy="206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51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</TotalTime>
  <Words>322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Madurska (PGR)</dc:creator>
  <cp:lastModifiedBy>JONES, Keith (FRIMLEY HEALTH NHS FOUNDATION TRUST)</cp:lastModifiedBy>
  <cp:revision>12</cp:revision>
  <dcterms:created xsi:type="dcterms:W3CDTF">2022-04-02T20:24:19Z</dcterms:created>
  <dcterms:modified xsi:type="dcterms:W3CDTF">2024-01-25T16:41:57Z</dcterms:modified>
</cp:coreProperties>
</file>